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0" r:id="rId3"/>
    <p:sldId id="258" r:id="rId4"/>
    <p:sldId id="280" r:id="rId5"/>
    <p:sldId id="276" r:id="rId6"/>
    <p:sldId id="279" r:id="rId7"/>
    <p:sldId id="275" r:id="rId8"/>
    <p:sldId id="278" r:id="rId9"/>
    <p:sldId id="273" r:id="rId10"/>
    <p:sldId id="283" r:id="rId11"/>
    <p:sldId id="282" r:id="rId12"/>
    <p:sldId id="281" r:id="rId13"/>
    <p:sldId id="277" r:id="rId14"/>
    <p:sldId id="271" r:id="rId15"/>
    <p:sldId id="2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PROJECT OVERVIEW" id="{4789936C-E707-4FCD-A380-FC5E33C63DA5}">
          <p14:sldIdLst>
            <p14:sldId id="256"/>
            <p14:sldId id="260"/>
            <p14:sldId id="258"/>
          </p14:sldIdLst>
        </p14:section>
        <p14:section name="THE DATA AND THE ETL PROCESS" id="{68D80319-1C63-4C5B-9181-9FE8C6CB8CDB}">
          <p14:sldIdLst>
            <p14:sldId id="280"/>
            <p14:sldId id="276"/>
          </p14:sldIdLst>
        </p14:section>
        <p14:section name="VISUALIZATIONS AND MODELS OVERVIEW" id="{D27DCC12-6780-454F-BA0B-9D37CE849DC3}">
          <p14:sldIdLst>
            <p14:sldId id="279"/>
            <p14:sldId id="275"/>
            <p14:sldId id="278"/>
          </p14:sldIdLst>
        </p14:section>
        <p14:section name="DETAILS AND RESULTS OF MODELS" id="{DF3D2170-DD0A-40E9-8477-03D1E94E628B}">
          <p14:sldIdLst>
            <p14:sldId id="273"/>
            <p14:sldId id="283"/>
            <p14:sldId id="282"/>
            <p14:sldId id="281"/>
          </p14:sldIdLst>
        </p14:section>
        <p14:section name="BEST MODEL AND CONCLUSIONS" id="{E7E1587B-A1CB-4506-A353-896458A8E844}">
          <p14:sldIdLst>
            <p14:sldId id="277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83"/>
    <a:srgbClr val="D10003"/>
    <a:srgbClr val="FF9999"/>
    <a:srgbClr val="F4CF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9"/>
    <p:restoredTop sz="94694"/>
  </p:normalViewPr>
  <p:slideViewPr>
    <p:cSldViewPr snapToGrid="0">
      <p:cViewPr varScale="1">
        <p:scale>
          <a:sx n="85" d="100"/>
          <a:sy n="85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3EEF0-3DBD-44E7-A060-15B8DDDF5939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A1F0A-B5CB-4D10-BD82-E9401FAB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30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, pandas,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A1F0A-B5CB-4D10-BD82-E9401FAB87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7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A1F0A-B5CB-4D10-BD82-E9401FAB87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0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popai.pro/creation/All/Presentation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1172537" y="5059615"/>
            <a:ext cx="4477891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6541573" y="5074161"/>
            <a:ext cx="4384090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6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172538" y="1537125"/>
            <a:ext cx="4477891" cy="3324249"/>
          </a:xfrm>
          <a:prstGeom prst="roundRect">
            <a:avLst>
              <a:gd name="adj" fmla="val 9052"/>
            </a:avLst>
          </a:prstGeom>
        </p:spPr>
      </p:pic>
      <p:pic>
        <p:nvPicPr>
          <p:cNvPr id="7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6541573" y="1537125"/>
            <a:ext cx="4384090" cy="3324249"/>
          </a:xfrm>
          <a:prstGeom prst="roundRect">
            <a:avLst>
              <a:gd name="adj" fmla="val 9033"/>
            </a:avLst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dge" descr="A white rectangular sign with black text  Description automatically generated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72200"/>
            <a:ext cx="2151933" cy="68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3" descr="形状, 正方形  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115111" y="1965229"/>
            <a:ext cx="3128317" cy="3873155"/>
          </a:xfrm>
          <a:prstGeom prst="rect">
            <a:avLst/>
          </a:prstGeom>
        </p:spPr>
      </p:pic>
      <p:pic>
        <p:nvPicPr>
          <p:cNvPr id="11" name="shape2" descr="形状, 正方形  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488292" y="1989662"/>
            <a:ext cx="3114393" cy="3870745"/>
          </a:xfrm>
          <a:prstGeom prst="rect">
            <a:avLst/>
          </a:prstGeom>
        </p:spPr>
      </p:pic>
      <p:pic>
        <p:nvPicPr>
          <p:cNvPr id="5" name="shape1" descr="形状, 正方形  描述已自动生成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918297" y="1981689"/>
            <a:ext cx="3119717" cy="3862507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1991412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43387" y="2644209"/>
            <a:ext cx="2748339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7542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328261" y="2644147"/>
            <a:ext cx="2762568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516703" y="1999385"/>
            <a:ext cx="3085982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719853" y="2628333"/>
            <a:ext cx="2714092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tray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1" descr="形状  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580" y="2028742"/>
            <a:ext cx="4930227" cy="3861021"/>
          </a:xfrm>
          <a:prstGeom prst="rect">
            <a:avLst/>
          </a:prstGeom>
        </p:spPr>
      </p:pic>
      <p:pic>
        <p:nvPicPr>
          <p:cNvPr id="9" name="shape2" descr="形状, 矩形  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77190" y="2028743"/>
            <a:ext cx="4930228" cy="3861022"/>
          </a:xfrm>
          <a:prstGeom prst="rect">
            <a:avLst/>
          </a:prstGeom>
        </p:spPr>
      </p:pic>
      <p:pic>
        <p:nvPicPr>
          <p:cNvPr id="15" name="tray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03514" y="2022938"/>
            <a:ext cx="4911293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64254" y="2609957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6377189" y="2022938"/>
            <a:ext cx="4911295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47265" y="2609817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"/>
          <p:cNvSpPr>
            <a:spLocks noGrp="1"/>
          </p:cNvSpPr>
          <p:nvPr>
            <p:ph sz="quarter" idx="10"/>
          </p:nvPr>
        </p:nvSpPr>
        <p:spPr>
          <a:xfrm>
            <a:off x="5735999" y="1942140"/>
            <a:ext cx="6120000" cy="4641215"/>
          </a:xfrm>
          <a:prstGeom prst="rect">
            <a:avLst/>
          </a:prstGeom>
        </p:spPr>
        <p:txBody>
          <a:bodyPr/>
          <a:lstStyle>
            <a:lvl1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1pPr>
            <a:lvl2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285750" indent="-28575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627999" y="1146515"/>
            <a:ext cx="6159600" cy="583200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3405" y="2541585"/>
            <a:ext cx="1437118" cy="1437118"/>
          </a:xfrm>
          <a:prstGeom prst="rect">
            <a:avLst/>
          </a:prstGeom>
        </p:spPr>
      </p:pic>
      <p:pic>
        <p:nvPicPr>
          <p:cNvPr id="10" name="shape2" descr="形状  低可信度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29967" y="2541585"/>
            <a:ext cx="1437118" cy="1437118"/>
          </a:xfrm>
          <a:prstGeom prst="rect">
            <a:avLst/>
          </a:prstGeom>
        </p:spPr>
      </p:pic>
      <p:pic>
        <p:nvPicPr>
          <p:cNvPr id="16" name="shape3" descr="图标  中度可信度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44196" y="4206926"/>
            <a:ext cx="1437118" cy="1437118"/>
          </a:xfrm>
          <a:prstGeom prst="rect">
            <a:avLst/>
          </a:prstGeom>
        </p:spPr>
      </p:pic>
      <p:pic>
        <p:nvPicPr>
          <p:cNvPr id="18" name="shape4" descr="图标  中度可信度描述已自动生成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25362" y="4206925"/>
            <a:ext cx="1437117" cy="1437117"/>
          </a:xfrm>
          <a:prstGeom prst="rect">
            <a:avLst/>
          </a:prstGeom>
        </p:spPr>
      </p:pic>
      <p:pic>
        <p:nvPicPr>
          <p:cNvPr id="20" name="tray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98360" y="2362922"/>
            <a:ext cx="3465094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0126" y="444390"/>
            <a:ext cx="11017677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7689736" y="2349781"/>
            <a:ext cx="3583858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4"/>
          <p:cNvSpPr>
            <a:spLocks noGrp="1"/>
          </p:cNvSpPr>
          <p:nvPr>
            <p:ph sz="quarter" idx="25"/>
          </p:nvPr>
        </p:nvSpPr>
        <p:spPr>
          <a:xfrm>
            <a:off x="7727812" y="4348535"/>
            <a:ext cx="3583858" cy="1241053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4" name="body3"/>
          <p:cNvSpPr>
            <a:spLocks noGrp="1"/>
          </p:cNvSpPr>
          <p:nvPr>
            <p:ph sz="quarter" idx="26"/>
          </p:nvPr>
        </p:nvSpPr>
        <p:spPr>
          <a:xfrm>
            <a:off x="915634" y="4348141"/>
            <a:ext cx="3465094" cy="124144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5" name="number1"/>
          <p:cNvSpPr>
            <a:spLocks noGrp="1"/>
          </p:cNvSpPr>
          <p:nvPr>
            <p:ph sz="quarter" idx="14"/>
          </p:nvPr>
        </p:nvSpPr>
        <p:spPr>
          <a:xfrm>
            <a:off x="4636866" y="3011588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number2"/>
          <p:cNvSpPr>
            <a:spLocks noGrp="1"/>
          </p:cNvSpPr>
          <p:nvPr>
            <p:ph sz="quarter" idx="27"/>
          </p:nvPr>
        </p:nvSpPr>
        <p:spPr>
          <a:xfrm>
            <a:off x="6266034" y="300714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number3"/>
          <p:cNvSpPr>
            <a:spLocks noGrp="1"/>
          </p:cNvSpPr>
          <p:nvPr>
            <p:ph sz="quarter" idx="28"/>
          </p:nvPr>
        </p:nvSpPr>
        <p:spPr>
          <a:xfrm>
            <a:off x="4678830" y="4668741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number4"/>
          <p:cNvSpPr>
            <a:spLocks noGrp="1"/>
          </p:cNvSpPr>
          <p:nvPr>
            <p:ph sz="quarter" idx="29"/>
          </p:nvPr>
        </p:nvSpPr>
        <p:spPr>
          <a:xfrm>
            <a:off x="6266034" y="467141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869488" y="3106988"/>
            <a:ext cx="3136348" cy="114615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869487" y="2227580"/>
            <a:ext cx="3136349" cy="575945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body2"/>
          <p:cNvSpPr>
            <a:spLocks noGrp="1"/>
          </p:cNvSpPr>
          <p:nvPr>
            <p:ph sz="quarter" idx="11"/>
          </p:nvPr>
        </p:nvSpPr>
        <p:spPr>
          <a:xfrm>
            <a:off x="8857614" y="4425150"/>
            <a:ext cx="3136348" cy="170429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4" name="tray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 r="-1"/>
          <a:stretch>
            <a:fillRect/>
          </a:stretch>
        </p:blipFill>
        <p:spPr>
          <a:xfrm>
            <a:off x="333554" y="358776"/>
            <a:ext cx="8153221" cy="6140448"/>
          </a:xfrm>
          <a:prstGeom prst="roundRect">
            <a:avLst>
              <a:gd name="adj" fmla="val 5599"/>
            </a:avLst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pro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图片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7" name="shape1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16" name="shape3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8" name="shape2" descr="形状  低可信度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59715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28675" y="312166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828675" y="312166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5436000"/>
          </a:xfrm>
          <a:prstGeom prst="rect">
            <a:avLst/>
          </a:prstGeom>
        </p:spPr>
        <p:txBody>
          <a:bodyPr lIns="0" tIns="0"/>
          <a:lstStyle>
            <a:lvl1pPr marL="3429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8001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2573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7145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21717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body1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ody2"/>
          <p:cNvSpPr>
            <a:spLocks noGrp="1"/>
          </p:cNvSpPr>
          <p:nvPr>
            <p:ph sz="quarter" idx="11"/>
          </p:nvPr>
        </p:nvSpPr>
        <p:spPr>
          <a:xfrm>
            <a:off x="3024000" y="186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body3"/>
          <p:cNvSpPr>
            <a:spLocks noGrp="1"/>
          </p:cNvSpPr>
          <p:nvPr>
            <p:ph sz="quarter" idx="12"/>
          </p:nvPr>
        </p:nvSpPr>
        <p:spPr>
          <a:xfrm>
            <a:off x="3024000" y="270472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ody4"/>
          <p:cNvSpPr>
            <a:spLocks noGrp="1"/>
          </p:cNvSpPr>
          <p:nvPr>
            <p:ph sz="quarter" idx="13"/>
          </p:nvPr>
        </p:nvSpPr>
        <p:spPr>
          <a:xfrm>
            <a:off x="3024000" y="355816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body5"/>
          <p:cNvSpPr>
            <a:spLocks noGrp="1"/>
          </p:cNvSpPr>
          <p:nvPr>
            <p:ph sz="quarter" idx="14"/>
          </p:nvPr>
        </p:nvSpPr>
        <p:spPr>
          <a:xfrm>
            <a:off x="3024000" y="440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ody6"/>
          <p:cNvSpPr>
            <a:spLocks noGrp="1"/>
          </p:cNvSpPr>
          <p:nvPr>
            <p:ph sz="quarter" idx="15"/>
          </p:nvPr>
        </p:nvSpPr>
        <p:spPr>
          <a:xfrm>
            <a:off x="3024000" y="525488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>
                <a:sym typeface="+mn-ea"/>
              </a:rPr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9050" y="0"/>
            <a:ext cx="12229465" cy="6873875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14705" y="1637665"/>
            <a:ext cx="10800080" cy="462089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t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3"/>
          <p:cNvSpPr>
            <a:spLocks noGrp="1"/>
          </p:cNvSpPr>
          <p:nvPr>
            <p:ph sz="quarter" idx="31"/>
          </p:nvPr>
        </p:nvSpPr>
        <p:spPr>
          <a:xfrm>
            <a:off x="8031895" y="4557032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34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83663" y="1979435"/>
            <a:ext cx="3346542" cy="2484370"/>
          </a:xfrm>
          <a:prstGeom prst="roundRect">
            <a:avLst>
              <a:gd name="adj" fmla="val 9052"/>
            </a:avLst>
          </a:prstGeom>
        </p:spPr>
      </p:pic>
      <p:pic>
        <p:nvPicPr>
          <p:cNvPr id="42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4486774" y="1979435"/>
            <a:ext cx="3280700" cy="2487600"/>
          </a:xfrm>
          <a:prstGeom prst="roundRect">
            <a:avLst>
              <a:gd name="adj" fmla="val 9033"/>
            </a:avLst>
          </a:prstGeom>
        </p:spPr>
      </p:pic>
      <p:pic>
        <p:nvPicPr>
          <p:cNvPr id="44" name="list-item-img3" descr="图片包含 户外, 建筑, 男人, 空气  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019783" y="1976561"/>
            <a:ext cx="3288553" cy="2467436"/>
          </a:xfrm>
          <a:prstGeom prst="roundRect">
            <a:avLst>
              <a:gd name="adj" fmla="val 8644"/>
            </a:avLst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fif"/><Relationship Id="rId7" Type="http://schemas.openxmlformats.org/officeDocument/2006/relationships/image" Target="../media/image28.jf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2479040"/>
            <a:ext cx="10810240" cy="238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 b="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Justin Clawson</a:t>
            </a:r>
          </a:p>
          <a:p>
            <a:pPr lvl="0"/>
            <a:r>
              <a:rPr lang="en-US" dirty="0"/>
              <a:t>Joel Fisher</a:t>
            </a:r>
          </a:p>
          <a:p>
            <a:pPr lvl="0"/>
            <a:r>
              <a:rPr lang="en-US" dirty="0"/>
              <a:t>Cole O’Neill</a:t>
            </a:r>
          </a:p>
          <a:p>
            <a:pPr lvl="0"/>
            <a:r>
              <a:rPr lang="en-US" dirty="0"/>
              <a:t>Selena </a:t>
            </a:r>
            <a:r>
              <a:rPr lang="en-US" dirty="0" err="1"/>
              <a:t>Passeno</a:t>
            </a:r>
            <a:endParaRPr lang="en-US" dirty="0"/>
          </a:p>
          <a:p>
            <a:pPr lvl="0"/>
            <a:r>
              <a:rPr lang="en-US" dirty="0"/>
              <a:t>Zac Williams</a:t>
            </a:r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87553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0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Michigan Real Estate Price Predictor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DECISION TREE MODEL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D4AA2-BDED-4FA6-B820-028250683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18" y="1754634"/>
            <a:ext cx="7357021" cy="4880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9557B-726D-4FB9-9F7C-06E96F1DB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61" y="2794529"/>
            <a:ext cx="4297539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1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NEURAL NETWORK MODEL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26A58-F159-4FA8-BEFF-789F20631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843" y="2007771"/>
            <a:ext cx="7010753" cy="4714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EB95B9-FEA1-4D9A-9B29-C00B3C84E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31" y="3116581"/>
            <a:ext cx="44291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8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324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RANDOM FOREST MODEL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037C8-BF57-4CE9-8989-6D21D7FDE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95" y="1938201"/>
            <a:ext cx="5793846" cy="3787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2C7563-F5E4-4136-8C39-C6FF6EA41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8" y="1609446"/>
            <a:ext cx="6188781" cy="3606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83E42B-6604-42A9-A3F4-6F519B92C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9" y="5508439"/>
            <a:ext cx="5971392" cy="9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8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The best model</a:t>
            </a:r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2043289"/>
            <a:ext cx="7340529" cy="598268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The best model that we used was _____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header">
            <a:extLst>
              <a:ext uri="{FF2B5EF4-FFF2-40B4-BE49-F238E27FC236}">
                <a16:creationId xmlns:a16="http://schemas.microsoft.com/office/drawing/2014/main" id="{829785E4-4C0D-41E1-B00E-614E81956AC9}"/>
              </a:ext>
            </a:extLst>
          </p:cNvPr>
          <p:cNvSpPr txBox="1">
            <a:spLocks/>
          </p:cNvSpPr>
          <p:nvPr/>
        </p:nvSpPr>
        <p:spPr>
          <a:xfrm>
            <a:off x="335914" y="3056883"/>
            <a:ext cx="7340529" cy="1350010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We used multiple iterations and did our best to optimize each model.</a:t>
            </a:r>
          </a:p>
        </p:txBody>
      </p:sp>
      <p:sp>
        <p:nvSpPr>
          <p:cNvPr id="8" name="header">
            <a:extLst>
              <a:ext uri="{FF2B5EF4-FFF2-40B4-BE49-F238E27FC236}">
                <a16:creationId xmlns:a16="http://schemas.microsoft.com/office/drawing/2014/main" id="{4540E1DE-5A9C-4C0C-8695-BD33A4D48B4C}"/>
              </a:ext>
            </a:extLst>
          </p:cNvPr>
          <p:cNvSpPr txBox="1">
            <a:spLocks/>
          </p:cNvSpPr>
          <p:nvPr/>
        </p:nvSpPr>
        <p:spPr>
          <a:xfrm>
            <a:off x="335914" y="4406893"/>
            <a:ext cx="7340529" cy="449467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This model was the best because it produced the (statistic)</a:t>
            </a:r>
          </a:p>
        </p:txBody>
      </p:sp>
    </p:spTree>
    <p:extLst>
      <p:ext uri="{BB962C8B-B14F-4D97-AF65-F5344CB8AC3E}">
        <p14:creationId xmlns:p14="http://schemas.microsoft.com/office/powerpoint/2010/main" val="3439095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111" y="1965229"/>
            <a:ext cx="3128317" cy="3873155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292" y="1989662"/>
            <a:ext cx="3114393" cy="3870745"/>
          </a:xfrm>
          <a:prstGeom prst="rect">
            <a:avLst/>
          </a:prstGeom>
        </p:spPr>
      </p:pic>
      <p:pic>
        <p:nvPicPr>
          <p:cNvPr id="4" name="shap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97" y="1981689"/>
            <a:ext cx="3119717" cy="3862507"/>
          </a:xfrm>
          <a:prstGeom prst="rect">
            <a:avLst/>
          </a:prstGeom>
        </p:spPr>
      </p:pic>
      <p:pic>
        <p:nvPicPr>
          <p:cNvPr id="5" name="tra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991"/>
            <a:ext cx="12192000" cy="1308409"/>
          </a:xfrm>
          <a:prstGeom prst="rect">
            <a:avLst/>
          </a:prstGeom>
        </p:spPr>
      </p:pic>
      <p:sp>
        <p:nvSpPr>
          <p:cNvPr id="8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PROJECT CONCLUSIONS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1991412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BEST MODEL</a:t>
            </a:r>
          </a:p>
          <a:p>
            <a:pPr lvl="4"/>
            <a:r>
              <a:rPr lang="en-US" dirty="0"/>
              <a:t>We ran several types of models, optimizing and running multiple iterations, and ______ was the best.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43387" y="2644209"/>
            <a:ext cx="2748339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 dirty="0"/>
              <a:t>01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7542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F5B83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F5B83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OTHER CONSIDERATIONS</a:t>
            </a:r>
          </a:p>
          <a:p>
            <a:pPr lvl="4"/>
            <a:r>
              <a:rPr lang="en-US" dirty="0"/>
              <a:t>Could have tried a time series model</a:t>
            </a:r>
          </a:p>
          <a:p>
            <a:pPr lvl="4"/>
            <a:r>
              <a:rPr lang="en-US" dirty="0"/>
              <a:t>Could have used more data – national?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328261" y="2644147"/>
            <a:ext cx="2762568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F5B83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03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516703" y="1999385"/>
            <a:ext cx="3085982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WHAT WE LEARNED</a:t>
            </a:r>
          </a:p>
          <a:p>
            <a:pPr lvl="4"/>
            <a:r>
              <a:rPr lang="en-US" dirty="0"/>
              <a:t>We believe that this model worked the best because ____________.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719853" y="2628333"/>
            <a:ext cx="2714092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4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4" name="shap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5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398411"/>
            <a:ext cx="5346755" cy="143848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PROJECT DESCRIPTION</a:t>
            </a:r>
          </a:p>
          <a:p>
            <a:pPr lvl="4"/>
            <a:r>
              <a:rPr lang="en-US" dirty="0"/>
              <a:t>We used housing market data to try to predict the sale price of houses in Michigan based on factors like square footage, location, bedrooms and bathrooms, lot size, and zip code.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 dirty="0"/>
              <a:t>PROJECT OVERVIEW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2979561"/>
            <a:ext cx="5346755" cy="143848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DATA SOURCE</a:t>
            </a:r>
          </a:p>
          <a:p>
            <a:pPr lvl="4"/>
            <a:r>
              <a:rPr lang="en-US" dirty="0"/>
              <a:t>Downloaded from Kaggle</a:t>
            </a:r>
          </a:p>
          <a:p>
            <a:pPr lvl="4"/>
            <a:r>
              <a:rPr lang="en-US" dirty="0"/>
              <a:t>USA Real Estate Dataset</a:t>
            </a:r>
          </a:p>
          <a:p>
            <a:pPr lvl="4"/>
            <a:r>
              <a:rPr lang="en-US" dirty="0"/>
              <a:t>Realtor.com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AD3C3B9E-570A-4553-8175-1EC7EF368D37}"/>
              </a:ext>
            </a:extLst>
          </p:cNvPr>
          <p:cNvSpPr txBox="1">
            <a:spLocks/>
          </p:cNvSpPr>
          <p:nvPr/>
        </p:nvSpPr>
        <p:spPr>
          <a:xfrm>
            <a:off x="5568193" y="4560711"/>
            <a:ext cx="5346755" cy="1617973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ETL PROCESS</a:t>
            </a:r>
          </a:p>
          <a:p>
            <a:pPr lvl="4"/>
            <a:r>
              <a:rPr lang="en-US" dirty="0"/>
              <a:t>Downloaded data, cleaned to include Michigan only</a:t>
            </a:r>
          </a:p>
          <a:p>
            <a:pPr lvl="4"/>
            <a:r>
              <a:rPr lang="en-US" dirty="0"/>
              <a:t>Drop duplicates and unneeded fields</a:t>
            </a:r>
          </a:p>
          <a:p>
            <a:pPr lvl="4"/>
            <a:r>
              <a:rPr lang="en-US" dirty="0"/>
              <a:t>Loaded to Spark SQL database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Tools Used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8BF85-F213-4DD0-AB8E-6463E96A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" y="2047539"/>
            <a:ext cx="3559863" cy="1350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58C37F-D137-44A8-B3A2-91CA3828D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694" y="1753650"/>
            <a:ext cx="3558394" cy="23734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62ED13-3E50-49F4-8DAF-02641350E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68" y="3963814"/>
            <a:ext cx="2967318" cy="16691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69E942-C311-4ACA-AF60-35A6EED6E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177" y="3841658"/>
            <a:ext cx="4697308" cy="24141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4957A6-C676-491A-80BC-D8983A1B56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3020" y="3102833"/>
            <a:ext cx="3198416" cy="12888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C5D3FB-D65D-400A-AD2A-7855D585A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654" y="4744434"/>
            <a:ext cx="2641523" cy="1424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38C90E-3520-4019-8B55-A2388AE650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3059" y="1401345"/>
            <a:ext cx="3793901" cy="17256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1513836"/>
            <a:ext cx="5346755" cy="1323062"/>
          </a:xfrm>
          <a:prstGeom prst="rect">
            <a:avLst/>
          </a:prstGeom>
        </p:spPr>
      </p:pic>
      <p:pic>
        <p:nvPicPr>
          <p:cNvPr id="4" name="shap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438" y="4684480"/>
            <a:ext cx="5346755" cy="1323062"/>
          </a:xfrm>
          <a:prstGeom prst="rect">
            <a:avLst/>
          </a:prstGeom>
        </p:spPr>
      </p:pic>
      <p:pic>
        <p:nvPicPr>
          <p:cNvPr id="5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5" y="3094986"/>
            <a:ext cx="5346755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52303" y="1363712"/>
            <a:ext cx="5346755" cy="147318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How much data are we working with?</a:t>
            </a:r>
          </a:p>
          <a:p>
            <a:pPr lvl="4"/>
            <a:r>
              <a:rPr lang="en-US" dirty="0"/>
              <a:t>Original data = 1,084,909 rows, 12 columns</a:t>
            </a:r>
          </a:p>
          <a:p>
            <a:pPr lvl="4"/>
            <a:r>
              <a:rPr lang="en-US" dirty="0"/>
              <a:t>Cleaned (MI only) data = 22,076 rows, 11 columns</a:t>
            </a:r>
          </a:p>
          <a:p>
            <a:pPr lvl="4"/>
            <a:r>
              <a:rPr lang="en-US" dirty="0"/>
              <a:t>Removed previously sold date, duplicates, used only sold for models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 dirty="0"/>
              <a:t>THE CLEANED DATA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2979561"/>
            <a:ext cx="5346755" cy="143848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Fun facts</a:t>
            </a:r>
          </a:p>
          <a:p>
            <a:pPr lvl="4"/>
            <a:r>
              <a:rPr lang="en-US" dirty="0"/>
              <a:t>404 square miles worth of property up for sale in Michigan!</a:t>
            </a:r>
          </a:p>
          <a:p>
            <a:pPr lvl="4"/>
            <a:r>
              <a:rPr lang="en-US" dirty="0"/>
              <a:t>ZIP with highest avg price is 49115 at $2.6M – along 94 just north of IN border</a:t>
            </a:r>
          </a:p>
          <a:p>
            <a:pPr lvl="4"/>
            <a:r>
              <a:rPr lang="en-US" dirty="0"/>
              <a:t>Just over $7B in real estate total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AD3C3B9E-570A-4553-8175-1EC7EF368D37}"/>
              </a:ext>
            </a:extLst>
          </p:cNvPr>
          <p:cNvSpPr txBox="1">
            <a:spLocks/>
          </p:cNvSpPr>
          <p:nvPr/>
        </p:nvSpPr>
        <p:spPr>
          <a:xfrm>
            <a:off x="5469737" y="4705498"/>
            <a:ext cx="5346755" cy="147318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Other tidbits</a:t>
            </a:r>
          </a:p>
          <a:p>
            <a:pPr lvl="4"/>
            <a:r>
              <a:rPr lang="en-US" dirty="0"/>
              <a:t>Average house size 1,880 sq. ft., median 1,584.</a:t>
            </a:r>
          </a:p>
          <a:p>
            <a:pPr lvl="4"/>
            <a:r>
              <a:rPr lang="en-US" dirty="0"/>
              <a:t>Average price about $318,000, median price $210,000.</a:t>
            </a:r>
          </a:p>
        </p:txBody>
      </p:sp>
    </p:spTree>
    <p:extLst>
      <p:ext uri="{BB962C8B-B14F-4D97-AF65-F5344CB8AC3E}">
        <p14:creationId xmlns:p14="http://schemas.microsoft.com/office/powerpoint/2010/main" val="32487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ETL Process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C9824-782F-4FCD-8D00-47883304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804" y="1569279"/>
            <a:ext cx="7466667" cy="520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CA4068-9A36-4C2B-85F8-5873013D9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" y="240152"/>
            <a:ext cx="4457767" cy="2772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38C9C5-51FB-4D6D-BCB9-7D72CAB7F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621" y="3012953"/>
            <a:ext cx="2315938" cy="310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37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1"/>
            <a:ext cx="11520170" cy="653796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ctr"/>
            <a:br>
              <a:rPr lang="en-US" dirty="0"/>
            </a:br>
            <a:r>
              <a:rPr lang="en-US" dirty="0" err="1"/>
              <a:t>VISUALIZATION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0B6FA-796D-4F04-8326-D47FB250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17" y="1104215"/>
            <a:ext cx="5436716" cy="5183328"/>
          </a:xfrm>
          <a:prstGeom prst="rect">
            <a:avLst/>
          </a:prstGeom>
        </p:spPr>
      </p:pic>
      <p:sp>
        <p:nvSpPr>
          <p:cNvPr id="7" name="header">
            <a:extLst>
              <a:ext uri="{FF2B5EF4-FFF2-40B4-BE49-F238E27FC236}">
                <a16:creationId xmlns:a16="http://schemas.microsoft.com/office/drawing/2014/main" id="{D5E05962-21E2-418B-86EB-13002634DD0B}"/>
              </a:ext>
            </a:extLst>
          </p:cNvPr>
          <p:cNvSpPr txBox="1">
            <a:spLocks/>
          </p:cNvSpPr>
          <p:nvPr/>
        </p:nvSpPr>
        <p:spPr>
          <a:xfrm>
            <a:off x="6351635" y="2333145"/>
            <a:ext cx="5511729" cy="710676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Darker green = higher price</a:t>
            </a:r>
          </a:p>
        </p:txBody>
      </p:sp>
      <p:sp>
        <p:nvSpPr>
          <p:cNvPr id="8" name="header">
            <a:extLst>
              <a:ext uri="{FF2B5EF4-FFF2-40B4-BE49-F238E27FC236}">
                <a16:creationId xmlns:a16="http://schemas.microsoft.com/office/drawing/2014/main" id="{3AAF5040-16AC-4DA1-9E71-0815144E72C5}"/>
              </a:ext>
            </a:extLst>
          </p:cNvPr>
          <p:cNvSpPr txBox="1">
            <a:spLocks/>
          </p:cNvSpPr>
          <p:nvPr/>
        </p:nvSpPr>
        <p:spPr>
          <a:xfrm>
            <a:off x="6351635" y="3233309"/>
            <a:ext cx="5511729" cy="710676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Grey counties = no data</a:t>
            </a:r>
          </a:p>
        </p:txBody>
      </p:sp>
      <p:sp>
        <p:nvSpPr>
          <p:cNvPr id="9" name="header">
            <a:extLst>
              <a:ext uri="{FF2B5EF4-FFF2-40B4-BE49-F238E27FC236}">
                <a16:creationId xmlns:a16="http://schemas.microsoft.com/office/drawing/2014/main" id="{A9F5E16F-CF34-4584-B3F1-EAE1344C888A}"/>
              </a:ext>
            </a:extLst>
          </p:cNvPr>
          <p:cNvSpPr txBox="1">
            <a:spLocks/>
          </p:cNvSpPr>
          <p:nvPr/>
        </p:nvSpPr>
        <p:spPr>
          <a:xfrm>
            <a:off x="6344354" y="4161258"/>
            <a:ext cx="5511729" cy="710676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Highest prices seen in the Ann Arbor area</a:t>
            </a:r>
          </a:p>
        </p:txBody>
      </p:sp>
    </p:spTree>
    <p:extLst>
      <p:ext uri="{BB962C8B-B14F-4D97-AF65-F5344CB8AC3E}">
        <p14:creationId xmlns:p14="http://schemas.microsoft.com/office/powerpoint/2010/main" val="246573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Correlation Heatmap</a:t>
            </a:r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6344355" y="1650253"/>
            <a:ext cx="5511729" cy="1600947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This code shows us the correlation between all variables in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BFEEB-1D64-478E-A8E2-3230CD89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34" y="1650253"/>
            <a:ext cx="5324246" cy="4702287"/>
          </a:xfrm>
          <a:prstGeom prst="rect">
            <a:avLst/>
          </a:prstGeom>
        </p:spPr>
      </p:pic>
      <p:sp>
        <p:nvSpPr>
          <p:cNvPr id="7" name="header">
            <a:extLst>
              <a:ext uri="{FF2B5EF4-FFF2-40B4-BE49-F238E27FC236}">
                <a16:creationId xmlns:a16="http://schemas.microsoft.com/office/drawing/2014/main" id="{307A3BD1-ADF5-4D51-84B2-2CD9DB322613}"/>
              </a:ext>
            </a:extLst>
          </p:cNvPr>
          <p:cNvSpPr txBox="1">
            <a:spLocks/>
          </p:cNvSpPr>
          <p:nvPr/>
        </p:nvSpPr>
        <p:spPr>
          <a:xfrm>
            <a:off x="6344354" y="3333828"/>
            <a:ext cx="5511729" cy="1600947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Gives us an idea of what variables will be the most successful in models</a:t>
            </a:r>
          </a:p>
        </p:txBody>
      </p:sp>
      <p:sp>
        <p:nvSpPr>
          <p:cNvPr id="8" name="header">
            <a:extLst>
              <a:ext uri="{FF2B5EF4-FFF2-40B4-BE49-F238E27FC236}">
                <a16:creationId xmlns:a16="http://schemas.microsoft.com/office/drawing/2014/main" id="{37BB80C5-434A-4DEE-9D47-3EEBFE95B540}"/>
              </a:ext>
            </a:extLst>
          </p:cNvPr>
          <p:cNvSpPr txBox="1">
            <a:spLocks/>
          </p:cNvSpPr>
          <p:nvPr/>
        </p:nvSpPr>
        <p:spPr>
          <a:xfrm>
            <a:off x="6344354" y="5017403"/>
            <a:ext cx="5511729" cy="1600947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Poppins Regular" panose="02000000000000000000" charset="0"/>
                <a:ea typeface="+mj-ea"/>
                <a:cs typeface="Poppins Regular" panose="02000000000000000000" charset="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You expect high correlation between size and bed/bath</a:t>
            </a:r>
          </a:p>
        </p:txBody>
      </p:sp>
    </p:spTree>
    <p:extLst>
      <p:ext uri="{BB962C8B-B14F-4D97-AF65-F5344CB8AC3E}">
        <p14:creationId xmlns:p14="http://schemas.microsoft.com/office/powerpoint/2010/main" val="73839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1">
            <a:extLst>
              <a:ext uri="{FF2B5EF4-FFF2-40B4-BE49-F238E27FC236}">
                <a16:creationId xmlns:a16="http://schemas.microsoft.com/office/drawing/2014/main" id="{E63D96A6-D84B-4C87-A510-078391866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38" y="2733612"/>
            <a:ext cx="5346755" cy="1211264"/>
          </a:xfrm>
          <a:prstGeom prst="rect">
            <a:avLst/>
          </a:prstGeom>
        </p:spPr>
      </p:pic>
      <p:pic>
        <p:nvPicPr>
          <p:cNvPr id="16" name="shape1">
            <a:extLst>
              <a:ext uri="{FF2B5EF4-FFF2-40B4-BE49-F238E27FC236}">
                <a16:creationId xmlns:a16="http://schemas.microsoft.com/office/drawing/2014/main" id="{5DDC8F29-CAA1-46EF-934B-4C50F1C2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5" y="4078848"/>
            <a:ext cx="5346755" cy="1211264"/>
          </a:xfrm>
          <a:prstGeom prst="rect">
            <a:avLst/>
          </a:prstGeom>
        </p:spPr>
      </p:pic>
      <p:pic>
        <p:nvPicPr>
          <p:cNvPr id="17" name="shape1">
            <a:extLst>
              <a:ext uri="{FF2B5EF4-FFF2-40B4-BE49-F238E27FC236}">
                <a16:creationId xmlns:a16="http://schemas.microsoft.com/office/drawing/2014/main" id="{6FC912CB-FCFB-4E30-84EE-992CCF6AA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38" y="5506434"/>
            <a:ext cx="5346755" cy="1211264"/>
          </a:xfrm>
          <a:prstGeom prst="rect">
            <a:avLst/>
          </a:prstGeom>
        </p:spPr>
      </p:pic>
      <p:pic>
        <p:nvPicPr>
          <p:cNvPr id="2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74185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5" y="1368670"/>
            <a:ext cx="5346755" cy="1182619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66438" y="1335854"/>
            <a:ext cx="5346755" cy="530484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LINEAR REGRESSION</a:t>
            </a:r>
          </a:p>
          <a:p>
            <a:pPr lvl="4"/>
            <a:r>
              <a:rPr lang="en-US" dirty="0"/>
              <a:t>We used a linear regression model to predict price with zip code, bed, bath, acreage, and house size.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 dirty="0"/>
              <a:t>Models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52303" y="2685261"/>
            <a:ext cx="5346755" cy="173278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DECISION TREE</a:t>
            </a:r>
          </a:p>
          <a:p>
            <a:pPr lvl="0"/>
            <a:r>
              <a:rPr lang="en-US" sz="1200" b="0" dirty="0"/>
              <a:t>With </a:t>
            </a:r>
            <a:r>
              <a:rPr lang="en-US" sz="1200" b="0" dirty="0" err="1"/>
              <a:t>sklearn</a:t>
            </a:r>
            <a:r>
              <a:rPr lang="en-US" sz="1200" b="0" dirty="0"/>
              <a:t>, used beds, baths, acreage, square footage, and zip code as features and price as target.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AD3C3B9E-570A-4553-8175-1EC7EF368D37}"/>
              </a:ext>
            </a:extLst>
          </p:cNvPr>
          <p:cNvSpPr txBox="1">
            <a:spLocks/>
          </p:cNvSpPr>
          <p:nvPr/>
        </p:nvSpPr>
        <p:spPr>
          <a:xfrm>
            <a:off x="5538168" y="4018232"/>
            <a:ext cx="5346755" cy="1503914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NETWORK</a:t>
            </a:r>
          </a:p>
          <a:p>
            <a:r>
              <a:rPr lang="en-US" sz="1200" b="0" dirty="0"/>
              <a:t>Used 500 epochs.</a:t>
            </a:r>
          </a:p>
          <a:p>
            <a:r>
              <a:rPr lang="en-US" sz="1200" b="0" dirty="0"/>
              <a:t>Model used beds, baths, and house size to predict price.</a:t>
            </a:r>
          </a:p>
        </p:txBody>
      </p:sp>
      <p:sp>
        <p:nvSpPr>
          <p:cNvPr id="11" name="body1">
            <a:extLst>
              <a:ext uri="{FF2B5EF4-FFF2-40B4-BE49-F238E27FC236}">
                <a16:creationId xmlns:a16="http://schemas.microsoft.com/office/drawing/2014/main" id="{FEA62AC2-C83F-4B92-96BF-DBF691E70350}"/>
              </a:ext>
            </a:extLst>
          </p:cNvPr>
          <p:cNvSpPr txBox="1">
            <a:spLocks/>
          </p:cNvSpPr>
          <p:nvPr/>
        </p:nvSpPr>
        <p:spPr>
          <a:xfrm>
            <a:off x="5516621" y="5464787"/>
            <a:ext cx="5346755" cy="118247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Poppins Regular" panose="02000000000000000000" charset="0"/>
                <a:ea typeface="+mn-ea"/>
                <a:cs typeface="Poppins Regular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 FOREST</a:t>
            </a:r>
          </a:p>
          <a:p>
            <a:r>
              <a:rPr lang="en-US" sz="1200" b="0" dirty="0"/>
              <a:t>Using </a:t>
            </a:r>
            <a:r>
              <a:rPr lang="en-US" sz="1200" b="0" dirty="0" err="1"/>
              <a:t>Pyspark</a:t>
            </a:r>
            <a:r>
              <a:rPr lang="en-US" sz="1200" b="0" dirty="0"/>
              <a:t>, predicted price with beds, baths, acreage, zip code, square footage, and broker.</a:t>
            </a:r>
          </a:p>
        </p:txBody>
      </p:sp>
    </p:spTree>
    <p:extLst>
      <p:ext uri="{BB962C8B-B14F-4D97-AF65-F5344CB8AC3E}">
        <p14:creationId xmlns:p14="http://schemas.microsoft.com/office/powerpoint/2010/main" val="367284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LINEAR REGRESSION MODEL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70335-0291-4C95-9908-5E80C23C1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6" y="1855470"/>
            <a:ext cx="5543550" cy="449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6A95D-D12E-4ADA-8F61-E4249ED6F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449" y="1856740"/>
            <a:ext cx="62007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9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3834</TotalTime>
  <Words>465</Words>
  <Application>Microsoft Office PowerPoint</Application>
  <PresentationFormat>Widescreen</PresentationFormat>
  <Paragraphs>75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宋体</vt:lpstr>
      <vt:lpstr>Arial</vt:lpstr>
      <vt:lpstr>Calibri</vt:lpstr>
      <vt:lpstr>Poppins Light</vt:lpstr>
      <vt:lpstr>Poppins Medium</vt:lpstr>
      <vt:lpstr>Poppins Regular</vt:lpstr>
      <vt:lpstr>Poppins SemiBold</vt:lpstr>
      <vt:lpstr>Office 主题​​</vt:lpstr>
      <vt:lpstr>Michigan Real Estate Price Predictor Models</vt:lpstr>
      <vt:lpstr>PROJECT OVERVIEW</vt:lpstr>
      <vt:lpstr>PowerPoint Presentation</vt:lpstr>
      <vt:lpstr>THE CLEANED DATA</vt:lpstr>
      <vt:lpstr>PowerPoint Presentation</vt:lpstr>
      <vt:lpstr> VISUALIZATION</vt:lpstr>
      <vt:lpstr>This code shows us the correlation between all variables in the data</vt:lpstr>
      <vt:lpstr>Models</vt:lpstr>
      <vt:lpstr>PowerPoint Presentation</vt:lpstr>
      <vt:lpstr>PowerPoint Presentation</vt:lpstr>
      <vt:lpstr>PowerPoint Presentation</vt:lpstr>
      <vt:lpstr>PowerPoint Presentation</vt:lpstr>
      <vt:lpstr>The best model that we used was _____  </vt:lpstr>
      <vt:lpstr>PROJECT 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SkinnyFish</dc:creator>
  <cp:lastModifiedBy>Williams, Zachary</cp:lastModifiedBy>
  <cp:revision>254</cp:revision>
  <dcterms:created xsi:type="dcterms:W3CDTF">2024-02-29T12:41:16Z</dcterms:created>
  <dcterms:modified xsi:type="dcterms:W3CDTF">2024-05-31T01:13:53Z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907BE583156828286BEF6E65C9873BC7_43</vt:lpwstr>
  </property>
</Properties>
</file>